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8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06E8B"/>
    <a:srgbClr val="3F5074"/>
    <a:srgbClr val="4E9B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C77BC7D-AB71-4F28-8076-D382A060A634}" v="5" dt="2025-03-04T12:08:54.2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ven Smith" userId="376b14fa-081f-43a1-b576-423670f7fdb2" providerId="ADAL" clId="{FC77BC7D-AB71-4F28-8076-D382A060A634}"/>
    <pc:docChg chg="undo custSel delSld modSld">
      <pc:chgData name="Steven Smith" userId="376b14fa-081f-43a1-b576-423670f7fdb2" providerId="ADAL" clId="{FC77BC7D-AB71-4F28-8076-D382A060A634}" dt="2025-03-04T11:57:54.307" v="83" actId="207"/>
      <pc:docMkLst>
        <pc:docMk/>
      </pc:docMkLst>
      <pc:sldChg chg="del">
        <pc:chgData name="Steven Smith" userId="376b14fa-081f-43a1-b576-423670f7fdb2" providerId="ADAL" clId="{FC77BC7D-AB71-4F28-8076-D382A060A634}" dt="2025-03-04T11:54:05.540" v="0" actId="47"/>
        <pc:sldMkLst>
          <pc:docMk/>
          <pc:sldMk cId="3074731668" sldId="257"/>
        </pc:sldMkLst>
      </pc:sldChg>
      <pc:sldChg chg="modSp mod">
        <pc:chgData name="Steven Smith" userId="376b14fa-081f-43a1-b576-423670f7fdb2" providerId="ADAL" clId="{FC77BC7D-AB71-4F28-8076-D382A060A634}" dt="2025-03-04T11:57:54.307" v="83" actId="207"/>
        <pc:sldMkLst>
          <pc:docMk/>
          <pc:sldMk cId="4219282866" sldId="258"/>
        </pc:sldMkLst>
        <pc:spChg chg="mod">
          <ac:chgData name="Steven Smith" userId="376b14fa-081f-43a1-b576-423670f7fdb2" providerId="ADAL" clId="{FC77BC7D-AB71-4F28-8076-D382A060A634}" dt="2025-03-04T11:56:40.211" v="81" actId="20577"/>
          <ac:spMkLst>
            <pc:docMk/>
            <pc:sldMk cId="4219282866" sldId="258"/>
            <ac:spMk id="4" creationId="{63F2B7F8-821C-6C46-48E6-55854549DDD5}"/>
          </ac:spMkLst>
        </pc:spChg>
        <pc:spChg chg="mod">
          <ac:chgData name="Steven Smith" userId="376b14fa-081f-43a1-b576-423670f7fdb2" providerId="ADAL" clId="{FC77BC7D-AB71-4F28-8076-D382A060A634}" dt="2025-03-04T11:55:28.901" v="3" actId="20577"/>
          <ac:spMkLst>
            <pc:docMk/>
            <pc:sldMk cId="4219282866" sldId="258"/>
            <ac:spMk id="15" creationId="{8116E4CB-C4A4-EF57-FDED-E20FFAD4B7DE}"/>
          </ac:spMkLst>
        </pc:spChg>
        <pc:spChg chg="mod">
          <ac:chgData name="Steven Smith" userId="376b14fa-081f-43a1-b576-423670f7fdb2" providerId="ADAL" clId="{FC77BC7D-AB71-4F28-8076-D382A060A634}" dt="2025-03-04T11:57:54.307" v="83" actId="207"/>
          <ac:spMkLst>
            <pc:docMk/>
            <pc:sldMk cId="4219282866" sldId="258"/>
            <ac:spMk id="18" creationId="{30CF966B-A715-E4C5-C1DD-60A0A30131CD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0B73A-EAF1-2565-325A-3D56C63840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642C86-EF05-9C93-FD53-AD8D66C565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8E0E9E-CADE-285A-BA51-242923F1B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CE4F0-935F-41B6-8CF3-546CA1955393}" type="datetimeFigureOut">
              <a:rPr lang="en-GB" smtClean="0"/>
              <a:t>04/03/2025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296BEA-6577-F7DE-04CC-DB78756242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953195-4530-93B0-F84E-A725A7946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C6316-FBF9-4C3D-A99C-3A66F59CE1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81889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A2FD4F-2AD8-3AF0-F024-24A988FED0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1AA1F-F482-AB7F-1EAE-4909ABD1E4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0F24D6-1535-7D7D-72BA-CCF70836D7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CE4F0-935F-41B6-8CF3-546CA1955393}" type="datetimeFigureOut">
              <a:rPr lang="en-GB" smtClean="0"/>
              <a:t>04/03/2025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18B3D8-6D3A-415A-10E6-B06480D92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87C2234-5963-5A2A-FAAE-A948FC8A686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53260" y="7887"/>
            <a:ext cx="2438740" cy="71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893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1308CF-9F0B-7B1F-D808-2E7DFC845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0D4575-F5F4-5FEC-5C1E-56F991B595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F7D06E-5224-DD11-55BA-DE56DE5C77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CE4F0-935F-41B6-8CF3-546CA1955393}" type="datetimeFigureOut">
              <a:rPr lang="en-GB" smtClean="0"/>
              <a:t>04/03/2025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29CD5B-5149-80BF-1D32-5F80F2BC2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DF666D-3A4B-0FC3-76ED-787180C5EC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C6316-FBF9-4C3D-A99C-3A66F59CE1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714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187317-CF33-C281-502E-C8FDBC2768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D0B163-D8A4-3D48-68C0-BA4E586A34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9B70DC-F49A-F440-C715-87031DF355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AC2DCC-8BC9-B5B2-5E2A-4B0730D7FF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CE4F0-935F-41B6-8CF3-546CA1955393}" type="datetimeFigureOut">
              <a:rPr lang="en-GB" smtClean="0"/>
              <a:t>04/03/2025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9D1400-7E6A-5B84-B631-D96E62881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067553-8439-B3EF-CC10-5C5AAE55D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C6316-FBF9-4C3D-A99C-3A66F59CE1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1416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A6794-A5D4-24D5-CE9A-2C78B1CE6A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BFB587-D860-0875-B0F1-A1585677B9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F31331-A725-5499-8286-D0379CEE01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F20EC66-43A9-79E9-397E-38F28DFBE3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CD9F779-D889-7F5B-FCA4-7D30DDD21C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3E77532-DF6F-C57F-791A-EED7B3FC8E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CE4F0-935F-41B6-8CF3-546CA1955393}" type="datetimeFigureOut">
              <a:rPr lang="en-GB" smtClean="0"/>
              <a:t>04/03/2025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690C705-89A9-9273-D0D7-B51615CED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654052-CE50-F586-F925-910B2DF708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C6316-FBF9-4C3D-A99C-3A66F59CE1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14644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E3737-00E8-5352-22AA-5831476AA9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F9A9337-1A01-398B-9D18-0A31F44C4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CE4F0-935F-41B6-8CF3-546CA1955393}" type="datetimeFigureOut">
              <a:rPr lang="en-GB" smtClean="0"/>
              <a:t>04/03/2025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60D044-3C79-1EF2-6334-85795FA9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78321D-7066-24E3-0A1C-307AE417B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C6316-FBF9-4C3D-A99C-3A66F59CE1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1400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43FC8AA-D7AA-E69C-5587-FE0C279D1D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CE4F0-935F-41B6-8CF3-546CA1955393}" type="datetimeFigureOut">
              <a:rPr lang="en-GB" smtClean="0"/>
              <a:t>04/03/2025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732446-E4DE-AB3F-DEAE-3524164B1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FF096D-4BB5-550D-6165-42D3601BF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C6316-FBF9-4C3D-A99C-3A66F59CE1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0127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7D05C-31BB-6580-EC57-9BC0591F8C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35C227-563D-6399-D47C-EF5BF09E36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05AD22-FBA5-57F5-21D2-FE0011D542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8B2CDE-7476-5D1C-14D4-174B4257A7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CE4F0-935F-41B6-8CF3-546CA1955393}" type="datetimeFigureOut">
              <a:rPr lang="en-GB" smtClean="0"/>
              <a:t>04/03/2025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42B84E-A410-0668-787A-2156F9C6B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20923C-F66C-83F7-9492-70EB16EA25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C6316-FBF9-4C3D-A99C-3A66F59CE1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63128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EDB1FB-2E79-379F-AFC2-FC49B8707E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80D89B0-E335-8405-FAE8-3C16686BDB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E752C2-B8E0-5614-8193-D161A35C66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75929A-26E5-0CC9-DA03-91BB41EF9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CE4F0-935F-41B6-8CF3-546CA1955393}" type="datetimeFigureOut">
              <a:rPr lang="en-GB" smtClean="0"/>
              <a:t>04/03/2025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E0B8D9-A01D-D1E5-1E43-83977518E3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9D93C0-3BEC-53C8-6A97-52201D860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C6316-FBF9-4C3D-A99C-3A66F59CE1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8231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0166DC-663D-2B49-055E-FF1BC4358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C34462-9012-60AC-AC06-6F20358BC8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8D7493-1013-4A22-7D22-A5078C04CB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CE4F0-935F-41B6-8CF3-546CA1955393}" type="datetimeFigureOut">
              <a:rPr lang="en-GB" smtClean="0"/>
              <a:t>04/03/2025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AC62E5-FF06-5C8F-56A8-B399440C3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16CF26-522E-0708-728B-F2475CB69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C6316-FBF9-4C3D-A99C-3A66F59CE1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16698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E4573D-5227-6304-3093-01A86DE305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68DE85-2336-CF3C-D7D0-4AF00A97E7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84AECB-5ECE-844E-0EB2-4488650A0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CE4F0-935F-41B6-8CF3-546CA1955393}" type="datetimeFigureOut">
              <a:rPr lang="en-GB" smtClean="0"/>
              <a:t>04/03/2025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AD5C1C-30D4-9DBD-EAE9-B5C3CF5B1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1905BB-D62D-623D-EA06-B8EC4AB86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C6316-FBF9-4C3D-A99C-3A66F59CE1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6096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8E372A5-2C49-F7D6-8665-ED1F8BEFC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5E04E0-84CD-D1A3-90FC-5C516B4695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486683-FD85-589F-60D7-A718E36764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4CE4F0-935F-41B6-8CF3-546CA1955393}" type="datetimeFigureOut">
              <a:rPr lang="en-GB" smtClean="0"/>
              <a:t>04/03/2025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EC33EB-4539-3A8A-A04C-9E4D842D59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A8260B-008B-0A1D-E7F2-22D47CD312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A3C6316-FBF9-4C3D-A99C-3A66F59CE1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5295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94000E-42EF-7E7C-3BA2-B89449CE5D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2C4AEF3-7B9B-D40E-6201-39C78A3778CD}"/>
              </a:ext>
            </a:extLst>
          </p:cNvPr>
          <p:cNvSpPr txBox="1"/>
          <p:nvPr/>
        </p:nvSpPr>
        <p:spPr>
          <a:xfrm>
            <a:off x="78922" y="92463"/>
            <a:ext cx="48331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606E8B"/>
                </a:solidFill>
              </a:rPr>
              <a:t>&lt;Buyer/User&gt; Persona</a:t>
            </a:r>
            <a:r>
              <a:rPr lang="en-GB" sz="2400" b="1" dirty="0">
                <a:solidFill>
                  <a:srgbClr val="606E8B"/>
                </a:solidFill>
              </a:rPr>
              <a:t>   –   &lt;NAME&gt;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62A9E36-DBD1-14CD-ECCC-9F7A31C3ED9C}"/>
              </a:ext>
            </a:extLst>
          </p:cNvPr>
          <p:cNvCxnSpPr>
            <a:cxnSpLocks/>
          </p:cNvCxnSpPr>
          <p:nvPr/>
        </p:nvCxnSpPr>
        <p:spPr>
          <a:xfrm>
            <a:off x="78922" y="636814"/>
            <a:ext cx="12034157" cy="0"/>
          </a:xfrm>
          <a:prstGeom prst="line">
            <a:avLst/>
          </a:prstGeom>
          <a:ln>
            <a:solidFill>
              <a:srgbClr val="4E9BD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BD51C41D-6770-9551-F66F-F021EB3897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6287735"/>
              </p:ext>
            </p:extLst>
          </p:nvPr>
        </p:nvGraphicFramePr>
        <p:xfrm>
          <a:off x="-360406" y="2959984"/>
          <a:ext cx="3409348" cy="914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04674">
                  <a:extLst>
                    <a:ext uri="{9D8B030D-6E8A-4147-A177-3AD203B41FA5}">
                      <a16:colId xmlns:a16="http://schemas.microsoft.com/office/drawing/2014/main" val="3726906096"/>
                    </a:ext>
                  </a:extLst>
                </a:gridCol>
                <a:gridCol w="1704674">
                  <a:extLst>
                    <a:ext uri="{9D8B030D-6E8A-4147-A177-3AD203B41FA5}">
                      <a16:colId xmlns:a16="http://schemas.microsoft.com/office/drawing/2014/main" val="544855489"/>
                    </a:ext>
                  </a:extLst>
                </a:gridCol>
              </a:tblGrid>
              <a:tr h="294627">
                <a:tc>
                  <a:txBody>
                    <a:bodyPr/>
                    <a:lstStyle/>
                    <a:p>
                      <a:pPr algn="r"/>
                      <a:r>
                        <a:rPr lang="en-GB" sz="1400" dirty="0">
                          <a:solidFill>
                            <a:srgbClr val="606E8B"/>
                          </a:solidFill>
                        </a:rPr>
                        <a:t>AGE   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&lt;RANGE&gt;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7552078"/>
                  </a:ext>
                </a:extLst>
              </a:tr>
              <a:tr h="294627">
                <a:tc>
                  <a:txBody>
                    <a:bodyPr/>
                    <a:lstStyle/>
                    <a:p>
                      <a:pPr algn="r"/>
                      <a:r>
                        <a:rPr lang="en-GB" sz="1400" dirty="0">
                          <a:solidFill>
                            <a:srgbClr val="606E8B"/>
                          </a:solidFill>
                        </a:rPr>
                        <a:t>JOB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2834657"/>
                  </a:ext>
                </a:extLst>
              </a:tr>
              <a:tr h="294627">
                <a:tc>
                  <a:txBody>
                    <a:bodyPr/>
                    <a:lstStyle/>
                    <a:p>
                      <a:pPr algn="r"/>
                      <a:r>
                        <a:rPr lang="en-GB" sz="1400" dirty="0">
                          <a:solidFill>
                            <a:srgbClr val="606E8B"/>
                          </a:solidFill>
                        </a:rPr>
                        <a:t>LOCATION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7586653"/>
                  </a:ext>
                </a:extLst>
              </a:tr>
            </a:tbl>
          </a:graphicData>
        </a:graphic>
      </p:graphicFrame>
      <p:grpSp>
        <p:nvGrpSpPr>
          <p:cNvPr id="30" name="Group 29">
            <a:extLst>
              <a:ext uri="{FF2B5EF4-FFF2-40B4-BE49-F238E27FC236}">
                <a16:creationId xmlns:a16="http://schemas.microsoft.com/office/drawing/2014/main" id="{5611B8DD-74A3-DE7F-1374-7A96C3E3E39A}"/>
              </a:ext>
            </a:extLst>
          </p:cNvPr>
          <p:cNvGrpSpPr/>
          <p:nvPr/>
        </p:nvGrpSpPr>
        <p:grpSpPr>
          <a:xfrm>
            <a:off x="3287202" y="776142"/>
            <a:ext cx="3477986" cy="1505843"/>
            <a:chOff x="225276" y="4033160"/>
            <a:chExt cx="3477986" cy="1505843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85D773A8-0ABD-5B7A-9F5E-DAEADB78997E}"/>
                </a:ext>
              </a:extLst>
            </p:cNvPr>
            <p:cNvSpPr/>
            <p:nvPr/>
          </p:nvSpPr>
          <p:spPr>
            <a:xfrm>
              <a:off x="225276" y="4033160"/>
              <a:ext cx="3477986" cy="285748"/>
            </a:xfrm>
            <a:prstGeom prst="roundRect">
              <a:avLst/>
            </a:prstGeom>
            <a:solidFill>
              <a:srgbClr val="606E8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1400" b="1" dirty="0"/>
                <a:t>PERSONAL PROFILE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E2331CA-EE7F-6518-C58E-5F0D873CB319}"/>
                </a:ext>
              </a:extLst>
            </p:cNvPr>
            <p:cNvSpPr txBox="1"/>
            <p:nvPr/>
          </p:nvSpPr>
          <p:spPr>
            <a:xfrm>
              <a:off x="225276" y="4369452"/>
              <a:ext cx="3477986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80975" indent="-180975">
                <a:buClr>
                  <a:srgbClr val="4E9BDD"/>
                </a:buClr>
                <a:buFont typeface="Arial" panose="020B0604020202020204" pitchFamily="34" charset="0"/>
                <a:buChar char="•"/>
              </a:pPr>
              <a:r>
                <a:rPr lang="en-GB" sz="1400" dirty="0"/>
                <a:t>&lt; Describe the typical professional experience, location within the org structure, key skills, and relationships to other relevant stakeholders in the purchasing process of your product &gt;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DA69DE1-13A8-3419-058A-9BB1BAAFC2E9}"/>
              </a:ext>
            </a:extLst>
          </p:cNvPr>
          <p:cNvGrpSpPr/>
          <p:nvPr/>
        </p:nvGrpSpPr>
        <p:grpSpPr>
          <a:xfrm>
            <a:off x="3287202" y="3933400"/>
            <a:ext cx="3477986" cy="1936730"/>
            <a:chOff x="4016226" y="4033160"/>
            <a:chExt cx="3477986" cy="1936730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BCF589C3-3E72-301C-7F10-0794D2018D0F}"/>
                </a:ext>
              </a:extLst>
            </p:cNvPr>
            <p:cNvSpPr/>
            <p:nvPr/>
          </p:nvSpPr>
          <p:spPr>
            <a:xfrm>
              <a:off x="4016226" y="4033160"/>
              <a:ext cx="3477986" cy="285748"/>
            </a:xfrm>
            <a:prstGeom prst="roundRect">
              <a:avLst/>
            </a:prstGeom>
            <a:solidFill>
              <a:srgbClr val="606E8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1400" b="1" dirty="0"/>
                <a:t>COMPANY PROFILE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F4C5055-1621-88AC-E87B-4402E04CD84E}"/>
                </a:ext>
              </a:extLst>
            </p:cNvPr>
            <p:cNvSpPr txBox="1"/>
            <p:nvPr/>
          </p:nvSpPr>
          <p:spPr>
            <a:xfrm>
              <a:off x="4016226" y="4369452"/>
              <a:ext cx="3477986" cy="16004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80975" indent="-180975">
                <a:buClr>
                  <a:srgbClr val="4E9BDD"/>
                </a:buClr>
                <a:buFont typeface="Arial" panose="020B0604020202020204" pitchFamily="34" charset="0"/>
                <a:buChar char="•"/>
              </a:pPr>
              <a:r>
                <a:rPr lang="en-GB" sz="1400" dirty="0"/>
                <a:t>&lt; Describe a blended company profile of your target market – industry, size of company (revenue, people), geographic reach &gt;</a:t>
              </a:r>
            </a:p>
            <a:p>
              <a:pPr marL="180975" indent="-180975">
                <a:buClr>
                  <a:srgbClr val="4E9BDD"/>
                </a:buClr>
                <a:buFont typeface="Arial" panose="020B0604020202020204" pitchFamily="34" charset="0"/>
                <a:buChar char="•"/>
              </a:pPr>
              <a:r>
                <a:rPr lang="en-GB" sz="1400" dirty="0"/>
                <a:t>&lt; Call out any key considerations relevant to the products or services you provide &gt;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3B520EB-2778-F6F7-F292-B688B0E4D159}"/>
              </a:ext>
            </a:extLst>
          </p:cNvPr>
          <p:cNvGrpSpPr/>
          <p:nvPr/>
        </p:nvGrpSpPr>
        <p:grpSpPr>
          <a:xfrm>
            <a:off x="7324726" y="776142"/>
            <a:ext cx="4305302" cy="1290399"/>
            <a:chOff x="4016226" y="811852"/>
            <a:chExt cx="3477986" cy="1290399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996FD44E-64EC-F705-0F66-F030382736F6}"/>
                </a:ext>
              </a:extLst>
            </p:cNvPr>
            <p:cNvSpPr/>
            <p:nvPr/>
          </p:nvSpPr>
          <p:spPr>
            <a:xfrm>
              <a:off x="4016226" y="811852"/>
              <a:ext cx="3477986" cy="285748"/>
            </a:xfrm>
            <a:prstGeom prst="roundRect">
              <a:avLst/>
            </a:prstGeom>
            <a:solidFill>
              <a:srgbClr val="4E9BD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1400" b="1" dirty="0"/>
                <a:t>PAIN POINTS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116E4CB-C4A4-EF57-FDED-E20FFAD4B7DE}"/>
                </a:ext>
              </a:extLst>
            </p:cNvPr>
            <p:cNvSpPr txBox="1"/>
            <p:nvPr/>
          </p:nvSpPr>
          <p:spPr>
            <a:xfrm>
              <a:off x="4016226" y="1148144"/>
              <a:ext cx="3477986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80975" indent="-180975">
                <a:buClr>
                  <a:srgbClr val="4E9BDD"/>
                </a:buClr>
                <a:buFont typeface="Arial" panose="020B0604020202020204" pitchFamily="34" charset="0"/>
                <a:buChar char="•"/>
              </a:pPr>
              <a:r>
                <a:rPr lang="en-GB" sz="1400" dirty="0"/>
                <a:t>&lt; </a:t>
              </a:r>
              <a:r>
                <a:rPr lang="en-GB" sz="14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What are the high priority challenges this persona is looking to solve? &gt;</a:t>
              </a:r>
            </a:p>
            <a:p>
              <a:pPr marL="180975" indent="-180975">
                <a:buClr>
                  <a:srgbClr val="4E9BDD"/>
                </a:buClr>
                <a:buFont typeface="Arial" panose="020B0604020202020204" pitchFamily="34" charset="0"/>
                <a:buChar char="•"/>
              </a:pPr>
              <a:r>
                <a:rPr lang="en-GB" sz="14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&lt; </a:t>
              </a:r>
              <a:r>
                <a:rPr lang="en-GB" sz="14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What will trigger their interest in exploring your products? &gt;</a:t>
              </a:r>
              <a:endParaRPr lang="en-GB" sz="1400" dirty="0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5AAE167-6BB1-72F7-36B0-87D2AFED7EC2}"/>
              </a:ext>
            </a:extLst>
          </p:cNvPr>
          <p:cNvGrpSpPr/>
          <p:nvPr/>
        </p:nvGrpSpPr>
        <p:grpSpPr>
          <a:xfrm>
            <a:off x="7324726" y="3161963"/>
            <a:ext cx="4305302" cy="1074956"/>
            <a:chOff x="8016726" y="811852"/>
            <a:chExt cx="3477986" cy="1074956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8E11F7C0-AF2A-AAC9-959A-97530CC3296F}"/>
                </a:ext>
              </a:extLst>
            </p:cNvPr>
            <p:cNvSpPr/>
            <p:nvPr/>
          </p:nvSpPr>
          <p:spPr>
            <a:xfrm>
              <a:off x="8016726" y="811852"/>
              <a:ext cx="3477986" cy="285748"/>
            </a:xfrm>
            <a:prstGeom prst="roundRect">
              <a:avLst/>
            </a:prstGeom>
            <a:solidFill>
              <a:srgbClr val="4E9BD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1400" b="1" dirty="0"/>
                <a:t>GOALS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5A6C9E7-F07E-DC04-55A2-62764891D721}"/>
                </a:ext>
              </a:extLst>
            </p:cNvPr>
            <p:cNvSpPr txBox="1"/>
            <p:nvPr/>
          </p:nvSpPr>
          <p:spPr>
            <a:xfrm>
              <a:off x="8016726" y="1148144"/>
              <a:ext cx="3477986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80975" indent="-180975">
                <a:buClr>
                  <a:srgbClr val="4E9BDD"/>
                </a:buClr>
                <a:buFont typeface="Arial" panose="020B0604020202020204" pitchFamily="34" charset="0"/>
                <a:buChar char="•"/>
              </a:pPr>
              <a:r>
                <a:rPr lang="en-GB" sz="14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&lt; What does success look like for them? Think about this both professionally and personally. What are their motivations &amp; aspirations? &gt;</a:t>
              </a:r>
              <a:endParaRPr lang="en-GB" sz="1100" dirty="0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7F2F3BD-A6A9-2285-05A1-57495D11121B}"/>
              </a:ext>
            </a:extLst>
          </p:cNvPr>
          <p:cNvGrpSpPr/>
          <p:nvPr/>
        </p:nvGrpSpPr>
        <p:grpSpPr>
          <a:xfrm>
            <a:off x="7324726" y="5174874"/>
            <a:ext cx="4305302" cy="1593747"/>
            <a:chOff x="7971066" y="3316927"/>
            <a:chExt cx="3544485" cy="1593747"/>
          </a:xfrm>
        </p:grpSpPr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30CF966B-A715-E4C5-C1DD-60A0A30131CD}"/>
                </a:ext>
              </a:extLst>
            </p:cNvPr>
            <p:cNvSpPr/>
            <p:nvPr/>
          </p:nvSpPr>
          <p:spPr>
            <a:xfrm>
              <a:off x="8016726" y="3316927"/>
              <a:ext cx="3477986" cy="285748"/>
            </a:xfrm>
            <a:prstGeom prst="roundRect">
              <a:avLst/>
            </a:prstGeom>
            <a:solidFill>
              <a:srgbClr val="4E9BD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1400" b="1" dirty="0"/>
                <a:t>PURCHASING INFLUENCE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6E457E5-6621-5528-E340-1B23D1548650}"/>
                </a:ext>
              </a:extLst>
            </p:cNvPr>
            <p:cNvSpPr txBox="1"/>
            <p:nvPr/>
          </p:nvSpPr>
          <p:spPr>
            <a:xfrm>
              <a:off x="8016726" y="3956567"/>
              <a:ext cx="3477986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80975" indent="-180975">
                <a:buClr>
                  <a:srgbClr val="4E9BDD"/>
                </a:buClr>
                <a:buFont typeface="Arial" panose="020B0604020202020204" pitchFamily="34" charset="0"/>
                <a:buChar char="•"/>
              </a:pPr>
              <a:r>
                <a:rPr lang="en-GB" sz="14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&lt; Is this persona the ultimate decision maker or an influencer on the edge of the vendor review process?</a:t>
              </a:r>
              <a:r>
                <a:rPr lang="en-GB" sz="1400" dirty="0"/>
                <a:t> &gt;</a:t>
              </a:r>
            </a:p>
            <a:p>
              <a:pPr marL="180975" indent="-180975">
                <a:buClr>
                  <a:srgbClr val="4E9BDD"/>
                </a:buClr>
                <a:buFont typeface="Arial" panose="020B0604020202020204" pitchFamily="34" charset="0"/>
                <a:buChar char="•"/>
              </a:pPr>
              <a:r>
                <a:rPr lang="en-GB" sz="1400" dirty="0"/>
                <a:t>&lt; What might sway their decision? &gt;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237535A-F735-15D5-3BBD-4706A16C152A}"/>
                </a:ext>
              </a:extLst>
            </p:cNvPr>
            <p:cNvSpPr txBox="1"/>
            <p:nvPr/>
          </p:nvSpPr>
          <p:spPr>
            <a:xfrm>
              <a:off x="7971066" y="3652663"/>
              <a:ext cx="48442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050" dirty="0"/>
                <a:t>LOW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C30E8D0-B77F-33A5-0163-D554F52E6D8C}"/>
                </a:ext>
              </a:extLst>
            </p:cNvPr>
            <p:cNvSpPr txBox="1"/>
            <p:nvPr/>
          </p:nvSpPr>
          <p:spPr>
            <a:xfrm>
              <a:off x="11010284" y="3652663"/>
              <a:ext cx="505267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050" dirty="0"/>
                <a:t>HIGH</a:t>
              </a:r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F5B831D1-0DAA-63CE-EAFF-93AB273492E7}"/>
                </a:ext>
              </a:extLst>
            </p:cNvPr>
            <p:cNvCxnSpPr>
              <a:stCxn id="21" idx="3"/>
              <a:endCxn id="22" idx="1"/>
            </p:cNvCxnSpPr>
            <p:nvPr/>
          </p:nvCxnSpPr>
          <p:spPr>
            <a:xfrm flipV="1">
              <a:off x="8455494" y="3779621"/>
              <a:ext cx="2554790" cy="3847"/>
            </a:xfrm>
            <a:prstGeom prst="line">
              <a:avLst/>
            </a:prstGeom>
            <a:ln w="952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EE1A07E7-958A-10F7-945D-E9734052D517}"/>
                </a:ext>
              </a:extLst>
            </p:cNvPr>
            <p:cNvSpPr/>
            <p:nvPr/>
          </p:nvSpPr>
          <p:spPr>
            <a:xfrm>
              <a:off x="10293752" y="3670683"/>
              <a:ext cx="211265" cy="232047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3A1218F9-D86D-3F78-A076-DB56FAEAC833}"/>
              </a:ext>
            </a:extLst>
          </p:cNvPr>
          <p:cNvSpPr/>
          <p:nvPr/>
        </p:nvSpPr>
        <p:spPr>
          <a:xfrm>
            <a:off x="326029" y="4167664"/>
            <a:ext cx="1989488" cy="285748"/>
          </a:xfrm>
          <a:prstGeom prst="roundRect">
            <a:avLst/>
          </a:prstGeom>
          <a:solidFill>
            <a:srgbClr val="3F507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/>
              <a:t>&lt;CHARACTERISTIC&gt;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55B5CA1B-F4FA-E24A-4890-4C9C46F560D6}"/>
              </a:ext>
            </a:extLst>
          </p:cNvPr>
          <p:cNvSpPr/>
          <p:nvPr/>
        </p:nvSpPr>
        <p:spPr>
          <a:xfrm>
            <a:off x="856956" y="4559881"/>
            <a:ext cx="1895110" cy="285748"/>
          </a:xfrm>
          <a:prstGeom prst="roundRect">
            <a:avLst/>
          </a:prstGeom>
          <a:solidFill>
            <a:srgbClr val="4E9BD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/>
              <a:t>&lt;CHARACTERISTIC&gt;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29AC7A1B-EB65-49D7-7809-BEFB1830CF7D}"/>
              </a:ext>
            </a:extLst>
          </p:cNvPr>
          <p:cNvSpPr/>
          <p:nvPr/>
        </p:nvSpPr>
        <p:spPr>
          <a:xfrm>
            <a:off x="326028" y="4970242"/>
            <a:ext cx="1989489" cy="285748"/>
          </a:xfrm>
          <a:prstGeom prst="roundRect">
            <a:avLst/>
          </a:prstGeom>
          <a:solidFill>
            <a:srgbClr val="606E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/>
              <a:t>&lt;CHARACTERISTIC&gt;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5E573389-1EE7-617E-3009-B3058E42253F}"/>
              </a:ext>
            </a:extLst>
          </p:cNvPr>
          <p:cNvSpPr/>
          <p:nvPr/>
        </p:nvSpPr>
        <p:spPr>
          <a:xfrm>
            <a:off x="532415" y="5382616"/>
            <a:ext cx="1895110" cy="285748"/>
          </a:xfrm>
          <a:prstGeom prst="roundRect">
            <a:avLst/>
          </a:prstGeom>
          <a:solidFill>
            <a:srgbClr val="4E9BD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/>
              <a:t>&lt;CHARACTERISTIC&gt;</a:t>
            </a: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3AA9155C-8FF2-B7FB-8AF7-2AA16391B76D}"/>
              </a:ext>
            </a:extLst>
          </p:cNvPr>
          <p:cNvSpPr/>
          <p:nvPr/>
        </p:nvSpPr>
        <p:spPr>
          <a:xfrm>
            <a:off x="326029" y="5814514"/>
            <a:ext cx="2722913" cy="285748"/>
          </a:xfrm>
          <a:prstGeom prst="roundRect">
            <a:avLst/>
          </a:prstGeom>
          <a:solidFill>
            <a:srgbClr val="3F507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/>
              <a:t>&lt;CHARACTERISTIC&gt;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BF3EB79-B4C9-D0AE-C77D-4AE8917FD563}"/>
              </a:ext>
            </a:extLst>
          </p:cNvPr>
          <p:cNvSpPr/>
          <p:nvPr/>
        </p:nvSpPr>
        <p:spPr>
          <a:xfrm>
            <a:off x="532415" y="885825"/>
            <a:ext cx="2125060" cy="2031325"/>
          </a:xfrm>
          <a:prstGeom prst="rect">
            <a:avLst/>
          </a:prstGeom>
          <a:noFill/>
          <a:ln>
            <a:solidFill>
              <a:srgbClr val="3F507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3F2B7F8-821C-6C46-48E6-55854549DDD5}"/>
              </a:ext>
            </a:extLst>
          </p:cNvPr>
          <p:cNvSpPr txBox="1"/>
          <p:nvPr/>
        </p:nvSpPr>
        <p:spPr>
          <a:xfrm>
            <a:off x="800001" y="1299224"/>
            <a:ext cx="1578714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Profile Pic </a:t>
            </a:r>
          </a:p>
          <a:p>
            <a:pPr algn="ctr"/>
            <a:endParaRPr lang="en-GB" dirty="0"/>
          </a:p>
          <a:p>
            <a:pPr algn="ctr"/>
            <a:r>
              <a:rPr lang="en-GB" sz="1100" i="1" dirty="0"/>
              <a:t>Use an AI tool like ChatGPT to quickly generate an image to bring the persona to life</a:t>
            </a:r>
          </a:p>
        </p:txBody>
      </p:sp>
    </p:spTree>
    <p:extLst>
      <p:ext uri="{BB962C8B-B14F-4D97-AF65-F5344CB8AC3E}">
        <p14:creationId xmlns:p14="http://schemas.microsoft.com/office/powerpoint/2010/main" val="42192828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fc80d7d-49f9-4777-840a-bad0537e4abe" xsi:nil="true"/>
    <lcf76f155ced4ddcb4097134ff3c332f xmlns="2aefe9b0-6986-44ac-912f-43cec656e1e5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FC36865A2D2A347A7A5B325556BACB1" ma:contentTypeVersion="13" ma:contentTypeDescription="Create a new document." ma:contentTypeScope="" ma:versionID="a36692955213903d876dc772a374f11a">
  <xsd:schema xmlns:xsd="http://www.w3.org/2001/XMLSchema" xmlns:xs="http://www.w3.org/2001/XMLSchema" xmlns:p="http://schemas.microsoft.com/office/2006/metadata/properties" xmlns:ns2="2aefe9b0-6986-44ac-912f-43cec656e1e5" xmlns:ns3="efc80d7d-49f9-4777-840a-bad0537e4abe" targetNamespace="http://schemas.microsoft.com/office/2006/metadata/properties" ma:root="true" ma:fieldsID="0649619870ca2911b00cfb3e0f45519c" ns2:_="" ns3:_="">
    <xsd:import namespace="2aefe9b0-6986-44ac-912f-43cec656e1e5"/>
    <xsd:import namespace="efc80d7d-49f9-4777-840a-bad0537e4ab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aefe9b0-6986-44ac-912f-43cec656e1e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c943b62-cb5c-4b40-a137-a333f9d5f17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c80d7d-49f9-4777-840a-bad0537e4ab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85427017-9b27-4152-b711-4b4103b64475}" ma:internalName="TaxCatchAll" ma:showField="CatchAllData" ma:web="efc80d7d-49f9-4777-840a-bad0537e4ab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C4FCFE7-E32C-4A0E-BFF7-C8693346987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5300338-F917-470B-98A0-ABC46BBA1DDB}">
  <ds:schemaRefs>
    <ds:schemaRef ds:uri="http://schemas.openxmlformats.org/package/2006/metadata/core-properties"/>
    <ds:schemaRef ds:uri="http://purl.org/dc/dcmitype/"/>
    <ds:schemaRef ds:uri="efc80d7d-49f9-4777-840a-bad0537e4abe"/>
    <ds:schemaRef ds:uri="http://purl.org/dc/terms/"/>
    <ds:schemaRef ds:uri="2aefe9b0-6986-44ac-912f-43cec656e1e5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463F0AFF-B59A-403E-8669-B837E087863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aefe9b0-6986-44ac-912f-43cec656e1e5"/>
    <ds:schemaRef ds:uri="efc80d7d-49f9-4777-840a-bad0537e4ab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212</Words>
  <Application>Microsoft Office PowerPoint</Application>
  <PresentationFormat>Widescreen</PresentationFormat>
  <Paragraphs>28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>Clear Cut Consultants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>Persona</dc:subject>
  <dc:creator>Steven Smith</dc:creator>
  <cp:keywords>Persona, Product Marketing, Clear Cut Consultants</cp:keywords>
  <cp:lastModifiedBy>Steven Smith</cp:lastModifiedBy>
  <cp:revision>2</cp:revision>
  <dcterms:created xsi:type="dcterms:W3CDTF">2025-02-28T11:36:24Z</dcterms:created>
  <dcterms:modified xsi:type="dcterms:W3CDTF">2025-03-04T12:08:54Z</dcterms:modified>
  <cp:category>Product Marketing</cp:category>
  <cp:contentStatus>Distributed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0x0101007FC36865A2D2A347A7A5B325556BACB1</vt:lpwstr>
  </property>
  <property fmtid="{D5CDD505-2E9C-101B-9397-08002B2CF9AE}" pid="3" name="MediaServiceImageTags">
    <vt:lpwstr/>
  </property>
</Properties>
</file>